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  <p:sldMasterId id="2147484668" r:id="rId5"/>
  </p:sldMasterIdLst>
  <p:notesMasterIdLst>
    <p:notesMasterId r:id="rId25"/>
  </p:notesMasterIdLst>
  <p:handoutMasterIdLst>
    <p:handoutMasterId r:id="rId26"/>
  </p:handoutMasterIdLst>
  <p:sldIdLst>
    <p:sldId id="1812" r:id="rId6"/>
    <p:sldId id="1702" r:id="rId7"/>
    <p:sldId id="2541" r:id="rId8"/>
    <p:sldId id="1745" r:id="rId9"/>
    <p:sldId id="2538" r:id="rId10"/>
    <p:sldId id="1684" r:id="rId11"/>
    <p:sldId id="2539" r:id="rId12"/>
    <p:sldId id="2008" r:id="rId13"/>
    <p:sldId id="1747" r:id="rId14"/>
    <p:sldId id="2542" r:id="rId15"/>
    <p:sldId id="1802" r:id="rId16"/>
    <p:sldId id="1749" r:id="rId17"/>
    <p:sldId id="1751" r:id="rId18"/>
    <p:sldId id="1777" r:id="rId19"/>
    <p:sldId id="1803" r:id="rId20"/>
    <p:sldId id="1753" r:id="rId21"/>
    <p:sldId id="1754" r:id="rId22"/>
    <p:sldId id="1804" r:id="rId23"/>
    <p:sldId id="1808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812"/>
            <p14:sldId id="1702"/>
            <p14:sldId id="2541"/>
            <p14:sldId id="1745"/>
            <p14:sldId id="2538"/>
            <p14:sldId id="1684"/>
            <p14:sldId id="2539"/>
            <p14:sldId id="2008"/>
            <p14:sldId id="1747"/>
            <p14:sldId id="2542"/>
            <p14:sldId id="1802"/>
            <p14:sldId id="1749"/>
            <p14:sldId id="1751"/>
            <p14:sldId id="1777"/>
            <p14:sldId id="1803"/>
            <p14:sldId id="1753"/>
            <p14:sldId id="1754"/>
            <p14:sldId id="1804"/>
            <p14:sldId id="18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481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2" autoAdjust="0"/>
    <p:restoredTop sz="96370" autoAdjust="0"/>
  </p:normalViewPr>
  <p:slideViewPr>
    <p:cSldViewPr snapToGrid="0">
      <p:cViewPr varScale="1">
        <p:scale>
          <a:sx n="106" d="100"/>
          <a:sy n="106" d="100"/>
        </p:scale>
        <p:origin x="78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6/17/2021 9:25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6/17/2021 9:25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6/17/2021 9:25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8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09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jpe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jpe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  <p:sldLayoutId id="2147484680" r:id="rId12"/>
    <p:sldLayoutId id="2147484681" r:id="rId13"/>
    <p:sldLayoutId id="2147484682" r:id="rId14"/>
    <p:sldLayoutId id="2147484683" r:id="rId15"/>
    <p:sldLayoutId id="2147484666" r:id="rId16"/>
    <p:sldLayoutId id="2147484684" r:id="rId17"/>
    <p:sldLayoutId id="2147484685" r:id="rId18"/>
    <p:sldLayoutId id="2147484686" r:id="rId19"/>
    <p:sldLayoutId id="2147484687" r:id="rId20"/>
    <p:sldLayoutId id="2147484688" r:id="rId21"/>
    <p:sldLayoutId id="2147484689" r:id="rId22"/>
    <p:sldLayoutId id="2147484690" r:id="rId23"/>
    <p:sldLayoutId id="2147484667" r:id="rId24"/>
    <p:sldLayoutId id="2147484691" r:id="rId25"/>
    <p:sldLayoutId id="2147484692" r:id="rId26"/>
    <p:sldLayoutId id="2147484693" r:id="rId27"/>
    <p:sldLayoutId id="2147484694" r:id="rId28"/>
    <p:sldLayoutId id="2147484695" r:id="rId29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whatis-phs" TargetMode="External"/><Relationship Id="rId7" Type="http://schemas.openxmlformats.org/officeDocument/2006/relationships/hyperlink" Target="https://docs.microsoft.com/en-us/azure/active-directory/hybrid/whatis-hybrid-identity-health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microsoft.com/en-us/azure/active-directory/hybrid/how-to-connect-sync-whatis" TargetMode="External"/><Relationship Id="rId5" Type="http://schemas.openxmlformats.org/officeDocument/2006/relationships/hyperlink" Target="https://docs.microsoft.com/en-us/azure/active-directory/hybrid/how-to-connect-fed-whatis" TargetMode="External"/><Relationship Id="rId4" Type="http://schemas.openxmlformats.org/officeDocument/2006/relationships/hyperlink" Target="https://docs.microsoft.com/en-us/azure/active-directory/hybrid/how-to-connect-pt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2: Implement and Manage Hybrid Identities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AD Connect, Password Sync and Password Writeback</a:t>
            </a:r>
            <a:r>
              <a:rPr lang="en-US" sz="2000"/>
              <a:t>, and Azure </a:t>
            </a:r>
            <a:r>
              <a:rPr lang="en-US" sz="2000" dirty="0"/>
              <a:t>AD Connect Health 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E4ACE-07AE-4D4E-9AFE-8D58130E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53" y="1476785"/>
            <a:ext cx="6423247" cy="4040954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362395"/>
            <a:ext cx="5156274" cy="446276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Choosing a single sign-on method depends on how the application is configured for authentication.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j-lt"/>
              </a:rPr>
              <a:t>Cloud applications</a:t>
            </a:r>
            <a:r>
              <a:rPr lang="en-US" dirty="0">
                <a:latin typeface="+mj-lt"/>
              </a:rPr>
              <a:t> can use OpenID Connect, OAuth, SAML, password-based, linked, or disabled methods for single sign-on.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+mj-lt"/>
              </a:rPr>
              <a:t>On-premises applications</a:t>
            </a:r>
            <a:r>
              <a:rPr lang="en-US" dirty="0">
                <a:latin typeface="+mj-lt"/>
              </a:rPr>
              <a:t> can use password-based, Integrated Windows Authentication, header-based, linked, or disabled methods for single sign-on. The on-premises choices work when applications are configured for Application Proxy.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CB63D-0332-4E7D-8CE7-F115DD36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461978"/>
            <a:ext cx="11533187" cy="411162"/>
          </a:xfrm>
        </p:spPr>
        <p:txBody>
          <a:bodyPr/>
          <a:lstStyle/>
          <a:p>
            <a:r>
              <a:rPr lang="en-US" b="1" dirty="0"/>
              <a:t>Single Sign-On</a:t>
            </a:r>
          </a:p>
        </p:txBody>
      </p:sp>
    </p:spTree>
    <p:extLst>
      <p:ext uri="{BB962C8B-B14F-4D97-AF65-F5344CB8AC3E}">
        <p14:creationId xmlns:p14="http://schemas.microsoft.com/office/powerpoint/2010/main" val="23973591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Demonstration: Azure AD Seamless Single Sign-On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Prerequisites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Azure AD 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Verify Seamless SSO is enabled</a:t>
            </a:r>
          </a:p>
        </p:txBody>
      </p:sp>
    </p:spTree>
    <p:extLst>
      <p:ext uri="{BB962C8B-B14F-4D97-AF65-F5344CB8AC3E}">
        <p14:creationId xmlns:p14="http://schemas.microsoft.com/office/powerpoint/2010/main" val="18240760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Configure Password Sync and Password Writeback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0B0AFB-C8AA-46A6-AF5A-91A2CDCF6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Enable Azure AD Self-Service Password Reset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4019"/>
            <a:ext cx="9572625" cy="5116785"/>
          </a:xfrm>
        </p:spPr>
        <p:txBody>
          <a:bodyPr/>
          <a:lstStyle/>
          <a:p>
            <a:pPr marL="0" indent="0">
              <a:spcAft>
                <a:spcPts val="300"/>
              </a:spcAft>
              <a:buNone/>
            </a:pPr>
            <a:r>
              <a:rPr lang="en-US" b="1" dirty="0">
                <a:latin typeface="+mj-lt"/>
              </a:rPr>
              <a:t>Prerequisites: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working Azure AD tenant with a license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user with the Global Administrator role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non-privileged test user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group that the test user is a member of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b="1" dirty="0">
                <a:latin typeface="+mj-lt"/>
              </a:rPr>
              <a:t>Enable self-service password reset: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via the Azure Portal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b="1" dirty="0">
                <a:latin typeface="+mj-lt"/>
              </a:rPr>
              <a:t>Select authentication methods and 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registration options: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Mobile app notification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Mobile app code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Email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Mobile phone</a:t>
            </a:r>
          </a:p>
          <a:p>
            <a:pPr marL="5715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Office phone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b="1" dirty="0">
                <a:latin typeface="+mj-lt"/>
              </a:rPr>
              <a:t>Configure notifications and customizations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EC37-7BF9-431C-A32F-A82FFF6C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8" y="1497187"/>
            <a:ext cx="5582569" cy="44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Self-Service Password Reset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52200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With SSPR enabled and configured, test the SSPR process as the test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20217-8134-4837-BE5E-709140E7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52" y="1860289"/>
            <a:ext cx="4596063" cy="4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35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Self-Service Password Reset (SSPR) Writeback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7920"/>
            <a:ext cx="10868609" cy="3754874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Password writeback offers the following benefits: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Enforcement of Active Directory Domain Services (AD DS) password policies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Zero-delay feedback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Support for password changes from the Access Panel and Office 365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Support for password writeback when an admin reset the password from the Azure portal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need for opening inbound ports on the edge firewall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415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9182089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Configure Azure AD Connect Health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CF7303-C33D-4812-AD20-E882F6341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480FA-C63E-4A89-9D15-CF23A608E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69" y="1777223"/>
            <a:ext cx="5171868" cy="466761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health Overview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63630"/>
            <a:ext cx="9572625" cy="323165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Azure AD Connect Health helps monitor on-premises identity infrastructure thus ensuring the reliability of the environment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Key benefits: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Enhanced security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Alerts on all critical AD FS system issues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Simplified deployment and management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Rich usage metrics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Enhanced admin experience</a:t>
            </a:r>
          </a:p>
        </p:txBody>
      </p:sp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540725"/>
            <a:ext cx="11533187" cy="411162"/>
          </a:xfrm>
        </p:spPr>
        <p:txBody>
          <a:bodyPr/>
          <a:lstStyle/>
          <a:p>
            <a:r>
              <a:rPr lang="en-US" b="1" dirty="0"/>
              <a:t>Implement Azure AD Connect Health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6480"/>
            <a:ext cx="10652041" cy="31085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Install the Azure AD Connect Health agent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Install the latest version of Azure AD Connect (includes Azure AD Connect Health for sync)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Monitor Azure AD Connect Health portal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Views of alerts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Performance monitoring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Usage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F588F-3DB2-4D63-9459-AFB5B62C3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80" y="2319753"/>
            <a:ext cx="5688370" cy="44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4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 Review </a:t>
            </a:r>
            <a:r>
              <a:rPr lang="en-US" sz="4800" b="1" i="0" u="none" strike="noStrike" dirty="0">
                <a:effectLst/>
              </a:rPr>
              <a:t>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16681-1E5B-4367-B77F-0AEA7ACE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111" y="475100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51905"/>
            <a:ext cx="9572625" cy="320087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Hybrid Identity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Install and configure Azure AD Connect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password sync and password writeback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Azure AD Connect Health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CE5EE6-7A40-4A7C-8E43-B5C29276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323555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Hybrid Identity</a:t>
            </a:r>
          </a:p>
        </p:txBody>
      </p:sp>
      <p:pic>
        <p:nvPicPr>
          <p:cNvPr id="3" name="Graphic 5" descr="Azure Active Directory logo">
            <a:extLst>
              <a:ext uri="{FF2B5EF4-FFF2-40B4-BE49-F238E27FC236}">
                <a16:creationId xmlns:a16="http://schemas.microsoft.com/office/drawing/2014/main" id="{52D26D24-FAEB-46E3-83D5-F7125D42D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99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Identity with Azure Active Directory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4460"/>
            <a:ext cx="11253620" cy="357020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You can use the following authentication methods to implement hybrid identity with Azure AD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Password hash synchronization (PHS)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Pass-through authentication (PTA)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Federation (AD FS)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2" name="Graphic 5" descr="Azure Active Directory logo">
            <a:extLst>
              <a:ext uri="{FF2B5EF4-FFF2-40B4-BE49-F238E27FC236}">
                <a16:creationId xmlns:a16="http://schemas.microsoft.com/office/drawing/2014/main" id="{6B93E9DC-3878-42B3-BB84-B78F683FD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Identity with Azure Active Directory (2 of 2</a:t>
            </a:r>
            <a:r>
              <a:rPr lang="en-US" dirty="0"/>
              <a:t>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B77FBA-485E-4550-85B4-37350EEF943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45598579"/>
              </p:ext>
            </p:extLst>
          </p:nvPr>
        </p:nvGraphicFramePr>
        <p:xfrm>
          <a:off x="451645" y="1174729"/>
          <a:ext cx="1153318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5120">
                  <a:extLst>
                    <a:ext uri="{9D8B030D-6E8A-4147-A177-3AD203B41FA5}">
                      <a16:colId xmlns:a16="http://schemas.microsoft.com/office/drawing/2014/main" val="515399461"/>
                    </a:ext>
                  </a:extLst>
                </a:gridCol>
                <a:gridCol w="1865622">
                  <a:extLst>
                    <a:ext uri="{9D8B030D-6E8A-4147-A177-3AD203B41FA5}">
                      <a16:colId xmlns:a16="http://schemas.microsoft.com/office/drawing/2014/main" val="1736524046"/>
                    </a:ext>
                  </a:extLst>
                </a:gridCol>
                <a:gridCol w="1847210">
                  <a:extLst>
                    <a:ext uri="{9D8B030D-6E8A-4147-A177-3AD203B41FA5}">
                      <a16:colId xmlns:a16="http://schemas.microsoft.com/office/drawing/2014/main" val="2206479669"/>
                    </a:ext>
                  </a:extLst>
                </a:gridCol>
                <a:gridCol w="1245232">
                  <a:extLst>
                    <a:ext uri="{9D8B030D-6E8A-4147-A177-3AD203B41FA5}">
                      <a16:colId xmlns:a16="http://schemas.microsoft.com/office/drawing/2014/main" val="2386298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I need to: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PHS and SSO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PTA and SSO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AD FS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56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Sync new user, contact, and group accounts created in my on-premises Active Directory to the cloud automatically.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92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Set up my tenant for Office 365 hybrid scenarios.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41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Enable my users to sign in and access cloud services using their on-premises password.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2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Implement single sign-on using corporate credentials.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7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Ensure no password hashes are stored in the cloud.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Ligh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22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Enable cloud-based multi-factor authentication solutions.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576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Enable on-premises multi-factor authentication solutions.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649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Support smartcard authentication for my users.</a:t>
                      </a:r>
                      <a:r>
                        <a:rPr lang="en-US" b="1" baseline="30000" dirty="0">
                          <a:latin typeface="+mj-lt"/>
                        </a:rPr>
                        <a:t>4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89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Display password expiry notifications in the Office Portal and on the Windows 10 desktop.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19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6460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323555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Install and Configure Azure AD Connect</a:t>
            </a:r>
          </a:p>
        </p:txBody>
      </p:sp>
      <p:pic>
        <p:nvPicPr>
          <p:cNvPr id="3" name="Graphic 5" descr="Azure Active Directory logo">
            <a:extLst>
              <a:ext uri="{FF2B5EF4-FFF2-40B4-BE49-F238E27FC236}">
                <a16:creationId xmlns:a16="http://schemas.microsoft.com/office/drawing/2014/main" id="{52D26D24-FAEB-46E3-83D5-F7125D42D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393788"/>
            <a:ext cx="11533187" cy="411162"/>
          </a:xfrm>
        </p:spPr>
        <p:txBody>
          <a:bodyPr/>
          <a:lstStyle/>
          <a:p>
            <a:r>
              <a:rPr lang="en-US" b="1" dirty="0"/>
              <a:t>Azure AD Connect </a:t>
            </a:r>
          </a:p>
        </p:txBody>
      </p:sp>
      <p:pic>
        <p:nvPicPr>
          <p:cNvPr id="2" name="Graphic 5" descr="Azure Active Directory logo">
            <a:extLst>
              <a:ext uri="{FF2B5EF4-FFF2-40B4-BE49-F238E27FC236}">
                <a16:creationId xmlns:a16="http://schemas.microsoft.com/office/drawing/2014/main" id="{20A2F06D-7383-4296-B1E4-C97831322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9282" y="5320609"/>
            <a:ext cx="1280128" cy="1280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8F1B45-9D59-4E7B-A4A5-5942B6281F84}"/>
              </a:ext>
            </a:extLst>
          </p:cNvPr>
          <p:cNvSpPr txBox="1"/>
          <p:nvPr/>
        </p:nvSpPr>
        <p:spPr>
          <a:xfrm>
            <a:off x="361084" y="1187900"/>
            <a:ext cx="1051819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Password hash synchronization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 - A sign-in method that synchronizes a hash of a users on-premises AD password with Azure AD.</a:t>
            </a:r>
          </a:p>
          <a:p>
            <a:pPr algn="l">
              <a:spcAft>
                <a:spcPts val="60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4"/>
              </a:rPr>
              <a:t>Pass-through authentication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 - A sign-in method that allows users to use the same password on-premises and in the cloud but doesn't require the additional infrastructure of a federated environment.</a:t>
            </a:r>
          </a:p>
          <a:p>
            <a:pPr algn="l">
              <a:spcAft>
                <a:spcPts val="60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5"/>
              </a:rPr>
              <a:t>Federation integration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 - Is used to configure a hybrid environment using an on-premises AD FS infrastructure. It also provides AD FS management capabilities such as certificate renewal and additional AD FS server deployments.</a:t>
            </a:r>
          </a:p>
          <a:p>
            <a:pPr algn="l">
              <a:spcAft>
                <a:spcPts val="60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6"/>
              </a:rPr>
              <a:t>Synchronization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 - Responsible for creating users, groups, and other objects. As well as, making sure identity information for your on-premises users and groups is matching the cloud. </a:t>
            </a:r>
          </a:p>
          <a:p>
            <a:pPr algn="l">
              <a:spcAft>
                <a:spcPts val="60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7"/>
              </a:rPr>
              <a:t>Health Monitoring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 - Azure AD Connect Health can provide robust monitoring and provide a central location in the Azure portal to view this activity.</a:t>
            </a:r>
          </a:p>
        </p:txBody>
      </p:sp>
    </p:spTree>
    <p:extLst>
      <p:ext uri="{BB962C8B-B14F-4D97-AF65-F5344CB8AC3E}">
        <p14:creationId xmlns:p14="http://schemas.microsoft.com/office/powerpoint/2010/main" val="21546837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7B8A06E-6FB5-477E-9EE3-4A94343D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b="1" dirty="0"/>
              <a:t>Azure AD Connect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5B051-9850-4592-AA93-BEC4F44F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42" y="1985385"/>
            <a:ext cx="5734015" cy="3497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1E5A6-4FDD-4F71-B7F9-3445C8BB1EBF}"/>
              </a:ext>
            </a:extLst>
          </p:cNvPr>
          <p:cNvSpPr txBox="1"/>
          <p:nvPr/>
        </p:nvSpPr>
        <p:spPr>
          <a:xfrm>
            <a:off x="375118" y="1433312"/>
            <a:ext cx="57012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Integrating on-premises directories with Azure AD provides a common identity for accessing both cloud and on-premises resources. </a:t>
            </a:r>
          </a:p>
          <a:p>
            <a:pPr algn="l"/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</a:rPr>
              <a:t>Users can use a single identity to access on-premises applications and cloud services such as Office 365.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</a:rPr>
              <a:t>Single tool to provide an easy deployment experience for synchronization and sign-in.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</a:rPr>
              <a:t>Azure AD Connect replaces older versions of identity integration tools such as DirSync and Azure AD Sync.</a:t>
            </a:r>
          </a:p>
        </p:txBody>
      </p:sp>
    </p:spTree>
    <p:extLst>
      <p:ext uri="{BB962C8B-B14F-4D97-AF65-F5344CB8AC3E}">
        <p14:creationId xmlns:p14="http://schemas.microsoft.com/office/powerpoint/2010/main" val="23289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15609"/>
            <a:ext cx="9572625" cy="553997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Install Azure AD Connect: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Express settings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Custom settings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Upgrade from DirSync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Upgrade from Azure AD Sync or Azure AD Connect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Configure sync features: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Filtering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Password hash synchronization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Password writeback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Prevent accidental deletes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Automatic upgrade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CB63D-0332-4E7D-8CE7-F115DD36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461978"/>
            <a:ext cx="11533187" cy="411162"/>
          </a:xfrm>
        </p:spPr>
        <p:txBody>
          <a:bodyPr/>
          <a:lstStyle/>
          <a:p>
            <a:r>
              <a:rPr lang="en-US" b="1" dirty="0"/>
              <a:t>Azure AD Connect Installation</a:t>
            </a:r>
          </a:p>
        </p:txBody>
      </p:sp>
      <p:pic>
        <p:nvPicPr>
          <p:cNvPr id="2" name="Graphic 5" descr="Azure Active Directory logo">
            <a:extLst>
              <a:ext uri="{FF2B5EF4-FFF2-40B4-BE49-F238E27FC236}">
                <a16:creationId xmlns:a16="http://schemas.microsoft.com/office/drawing/2014/main" id="{42B3A373-CA65-446B-A80B-11C5BC462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Custom</PresentationFormat>
  <Paragraphs>151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Azure 1</vt:lpstr>
      <vt:lpstr>Module 2: Implement and Manage Hybrid Identities</vt:lpstr>
      <vt:lpstr>Learning Objectives </vt:lpstr>
      <vt:lpstr> Hybrid Identity</vt:lpstr>
      <vt:lpstr>Hybrid Identity with Azure Active Directory (1 of 2)</vt:lpstr>
      <vt:lpstr>Hybrid Identity with Azure Active Directory (2 of 2)</vt:lpstr>
      <vt:lpstr> Install and Configure Azure AD Connect</vt:lpstr>
      <vt:lpstr>Azure AD Connect </vt:lpstr>
      <vt:lpstr>Azure AD Connect (cont.)</vt:lpstr>
      <vt:lpstr>Azure AD Connect Installation</vt:lpstr>
      <vt:lpstr>Single Sign-On</vt:lpstr>
      <vt:lpstr>Demonstration: Azure AD Seamless Single Sign-On</vt:lpstr>
      <vt:lpstr> Configure Password Sync and Password Writeback</vt:lpstr>
      <vt:lpstr>Enable Azure AD Self-Service Password Reset </vt:lpstr>
      <vt:lpstr>Test Self-Service Password Reset</vt:lpstr>
      <vt:lpstr>Self-Service Password Reset (SSPR) Writeback</vt:lpstr>
      <vt:lpstr> Configure Azure AD Connect Health</vt:lpstr>
      <vt:lpstr>Azure AD health Overview</vt:lpstr>
      <vt:lpstr>Implement Azure AD Connect Health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2020-06-25T22:22:14Z</dcterms:created>
  <dcterms:modified xsi:type="dcterms:W3CDTF">2021-06-17T03:56:00Z</dcterms:modified>
</cp:coreProperties>
</file>